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8" r:id="rId13"/>
    <p:sldId id="267" r:id="rId14"/>
    <p:sldId id="269" r:id="rId15"/>
    <p:sldId id="274" r:id="rId16"/>
    <p:sldId id="270" r:id="rId17"/>
    <p:sldId id="271" r:id="rId18"/>
    <p:sldId id="277" r:id="rId19"/>
    <p:sldId id="278" r:id="rId20"/>
    <p:sldId id="281" r:id="rId21"/>
    <p:sldId id="272" r:id="rId22"/>
    <p:sldId id="279" r:id="rId23"/>
    <p:sldId id="273" r:id="rId24"/>
    <p:sldId id="275" r:id="rId25"/>
    <p:sldId id="276" r:id="rId26"/>
    <p:sldId id="28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4660"/>
  </p:normalViewPr>
  <p:slideViewPr>
    <p:cSldViewPr snapToGrid="0">
      <p:cViewPr varScale="1">
        <p:scale>
          <a:sx n="46" d="100"/>
          <a:sy n="46" d="100"/>
        </p:scale>
        <p:origin x="58" y="7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d-ID"/>
              <a:t>Grafik Hasil Uji Coba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A1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86.6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46-4054-8DA7-9C1C5FEAA07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A2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46-4054-8DA7-9C1C5FEAA07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A3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82.2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46-4054-8DA7-9C1C5FEAA07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B1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346-4054-8DA7-9C1C5FEAA07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379314720"/>
        <c:axId val="456481920"/>
      </c:barChart>
      <c:catAx>
        <c:axId val="379314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456481920"/>
        <c:crosses val="autoZero"/>
        <c:auto val="1"/>
        <c:lblAlgn val="ctr"/>
        <c:lblOffset val="100"/>
        <c:noMultiLvlLbl val="0"/>
      </c:catAx>
      <c:valAx>
        <c:axId val="456481920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79314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A49FA-001F-49FF-A880-AAECD79B6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716580"/>
            <a:ext cx="8915399" cy="2262781"/>
          </a:xfrm>
        </p:spPr>
        <p:txBody>
          <a:bodyPr>
            <a:noAutofit/>
          </a:bodyPr>
          <a:lstStyle/>
          <a:p>
            <a:r>
              <a:rPr lang="id-ID" sz="3600" b="1" dirty="0"/>
              <a:t>EKSTRAKSI FITUR DINAMIS PADA GERAKAN TANGAN MENGGUNAKAN KINECT 2.0 UNTUK MENGENALI </a:t>
            </a:r>
            <a:br>
              <a:rPr lang="id-ID" sz="3600" b="1" dirty="0"/>
            </a:br>
            <a:r>
              <a:rPr lang="id-ID" sz="3600" b="1" dirty="0"/>
              <a:t>BAHASA ISYARAT INDONESIA</a:t>
            </a:r>
            <a:endParaRPr lang="id-ID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D9FFC-53DB-4C61-8629-FAC4539AD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4" y="4872287"/>
            <a:ext cx="3778336" cy="1126283"/>
          </a:xfrm>
        </p:spPr>
        <p:txBody>
          <a:bodyPr>
            <a:normAutofit/>
          </a:bodyPr>
          <a:lstStyle/>
          <a:p>
            <a:r>
              <a:rPr lang="id-ID" sz="2800" dirty="0"/>
              <a:t>Yahya Eka Nugyasa</a:t>
            </a:r>
          </a:p>
          <a:p>
            <a:r>
              <a:rPr lang="id-ID" sz="2800" dirty="0"/>
              <a:t>5113100134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5077B49-747F-4A60-8970-696134376ADB}"/>
              </a:ext>
            </a:extLst>
          </p:cNvPr>
          <p:cNvSpPr txBox="1">
            <a:spLocks/>
          </p:cNvSpPr>
          <p:nvPr/>
        </p:nvSpPr>
        <p:spPr>
          <a:xfrm>
            <a:off x="6583681" y="4538750"/>
            <a:ext cx="5608320" cy="205324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2800" dirty="0"/>
              <a:t>Dosen Pembimbing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err="1"/>
              <a:t>Wijayanti</a:t>
            </a:r>
            <a:r>
              <a:rPr lang="en-US" sz="2800" dirty="0"/>
              <a:t> Nurul </a:t>
            </a:r>
            <a:r>
              <a:rPr lang="en-US" sz="2800" dirty="0" err="1"/>
              <a:t>Khotimah</a:t>
            </a:r>
            <a:r>
              <a:rPr lang="en-US" sz="2800" dirty="0"/>
              <a:t>, </a:t>
            </a:r>
            <a:r>
              <a:rPr lang="en-US" sz="2800" dirty="0" err="1"/>
              <a:t>S.Kom</a:t>
            </a:r>
            <a:r>
              <a:rPr lang="en-US" sz="2800" dirty="0"/>
              <a:t>., M.Sc.</a:t>
            </a:r>
            <a:endParaRPr lang="id-ID" sz="28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err="1"/>
              <a:t>Dr.Eng</a:t>
            </a:r>
            <a:r>
              <a:rPr lang="en-US" sz="2800" dirty="0"/>
              <a:t>. </a:t>
            </a:r>
            <a:r>
              <a:rPr lang="en-US" sz="2800" dirty="0" err="1"/>
              <a:t>Nanik</a:t>
            </a:r>
            <a:r>
              <a:rPr lang="en-US" sz="2800" dirty="0"/>
              <a:t> </a:t>
            </a:r>
            <a:r>
              <a:rPr lang="en-US" sz="2800" dirty="0" err="1"/>
              <a:t>Suciati</a:t>
            </a:r>
            <a:r>
              <a:rPr lang="en-US" sz="2800" dirty="0"/>
              <a:t>, </a:t>
            </a:r>
            <a:r>
              <a:rPr lang="en-US" sz="2800" dirty="0" err="1"/>
              <a:t>S.Kom</a:t>
            </a:r>
            <a:r>
              <a:rPr lang="en-US" sz="2800" dirty="0"/>
              <a:t>., </a:t>
            </a:r>
            <a:r>
              <a:rPr lang="en-US" sz="2800" dirty="0" err="1"/>
              <a:t>M.Kom</a:t>
            </a:r>
            <a:r>
              <a:rPr lang="en-US" sz="2800" dirty="0"/>
              <a:t>.</a:t>
            </a:r>
            <a:endParaRPr lang="id-ID" sz="4200" dirty="0"/>
          </a:p>
        </p:txBody>
      </p:sp>
    </p:spTree>
    <p:extLst>
      <p:ext uri="{BB962C8B-B14F-4D97-AF65-F5344CB8AC3E}">
        <p14:creationId xmlns:p14="http://schemas.microsoft.com/office/powerpoint/2010/main" val="4019143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EBD3-46BC-4954-BA62-6B6B0364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Ekstraksi Fitur Dinamis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D7730-84D3-4B57-8F83-62574641E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Data Kuantisasi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8BE866-E902-4EC7-A2A3-7163D709DA5B}"/>
              </a:ext>
            </a:extLst>
          </p:cNvPr>
          <p:cNvPicPr/>
          <p:nvPr/>
        </p:nvPicPr>
        <p:blipFill rotWithShape="1">
          <a:blip r:embed="rId2"/>
          <a:srcRect l="41066" r="1823"/>
          <a:stretch/>
        </p:blipFill>
        <p:spPr bwMode="auto">
          <a:xfrm>
            <a:off x="1023115" y="3122858"/>
            <a:ext cx="4810789" cy="28471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C123BEB5-D24E-4538-B44F-A37551C274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15692565"/>
                  </p:ext>
                </p:extLst>
              </p:nvPr>
            </p:nvGraphicFramePr>
            <p:xfrm>
              <a:off x="6592028" y="3004403"/>
              <a:ext cx="4604888" cy="301752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03987">
                      <a:extLst>
                        <a:ext uri="{9D8B030D-6E8A-4147-A177-3AD203B41FA5}">
                          <a16:colId xmlns:a16="http://schemas.microsoft.com/office/drawing/2014/main" val="3762820684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1447631552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4162493585"/>
                        </a:ext>
                      </a:extLst>
                    </a:gridCol>
                    <a:gridCol w="613186">
                      <a:extLst>
                        <a:ext uri="{9D8B030D-6E8A-4147-A177-3AD203B41FA5}">
                          <a16:colId xmlns:a16="http://schemas.microsoft.com/office/drawing/2014/main" val="1680571819"/>
                        </a:ext>
                      </a:extLst>
                    </a:gridCol>
                    <a:gridCol w="583780">
                      <a:extLst>
                        <a:ext uri="{9D8B030D-6E8A-4147-A177-3AD203B41FA5}">
                          <a16:colId xmlns:a16="http://schemas.microsoft.com/office/drawing/2014/main" val="2813719377"/>
                        </a:ext>
                      </a:extLst>
                    </a:gridCol>
                    <a:gridCol w="627345">
                      <a:extLst>
                        <a:ext uri="{9D8B030D-6E8A-4147-A177-3AD203B41FA5}">
                          <a16:colId xmlns:a16="http://schemas.microsoft.com/office/drawing/2014/main" val="794602023"/>
                        </a:ext>
                      </a:extLst>
                    </a:gridCol>
                    <a:gridCol w="874580">
                      <a:extLst>
                        <a:ext uri="{9D8B030D-6E8A-4147-A177-3AD203B41FA5}">
                          <a16:colId xmlns:a16="http://schemas.microsoft.com/office/drawing/2014/main" val="4247389564"/>
                        </a:ext>
                      </a:extLst>
                    </a:gridCol>
                  </a:tblGrid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Frame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X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Y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∆</m:t>
                                </m:r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∆</m:t>
                                </m:r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id-ID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Kuant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393379379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07789517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4287019112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9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775648519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4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326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64987451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7305783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800200258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5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350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58423677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27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54153763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95750727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59068458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C123BEB5-D24E-4538-B44F-A37551C274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15692565"/>
                  </p:ext>
                </p:extLst>
              </p:nvPr>
            </p:nvGraphicFramePr>
            <p:xfrm>
              <a:off x="6592028" y="3004403"/>
              <a:ext cx="4604888" cy="301752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03987">
                      <a:extLst>
                        <a:ext uri="{9D8B030D-6E8A-4147-A177-3AD203B41FA5}">
                          <a16:colId xmlns:a16="http://schemas.microsoft.com/office/drawing/2014/main" val="3762820684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1447631552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4162493585"/>
                        </a:ext>
                      </a:extLst>
                    </a:gridCol>
                    <a:gridCol w="613186">
                      <a:extLst>
                        <a:ext uri="{9D8B030D-6E8A-4147-A177-3AD203B41FA5}">
                          <a16:colId xmlns:a16="http://schemas.microsoft.com/office/drawing/2014/main" val="1680571819"/>
                        </a:ext>
                      </a:extLst>
                    </a:gridCol>
                    <a:gridCol w="583780">
                      <a:extLst>
                        <a:ext uri="{9D8B030D-6E8A-4147-A177-3AD203B41FA5}">
                          <a16:colId xmlns:a16="http://schemas.microsoft.com/office/drawing/2014/main" val="2813719377"/>
                        </a:ext>
                      </a:extLst>
                    </a:gridCol>
                    <a:gridCol w="627345">
                      <a:extLst>
                        <a:ext uri="{9D8B030D-6E8A-4147-A177-3AD203B41FA5}">
                          <a16:colId xmlns:a16="http://schemas.microsoft.com/office/drawing/2014/main" val="794602023"/>
                        </a:ext>
                      </a:extLst>
                    </a:gridCol>
                    <a:gridCol w="874580">
                      <a:extLst>
                        <a:ext uri="{9D8B030D-6E8A-4147-A177-3AD203B41FA5}">
                          <a16:colId xmlns:a16="http://schemas.microsoft.com/office/drawing/2014/main" val="4247389564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Frame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X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Y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3"/>
                          <a:stretch>
                            <a:fillRect l="-310891" t="-28889" r="-342574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3"/>
                          <a:stretch>
                            <a:fillRect l="-436842" t="-28889" r="-264211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3"/>
                          <a:stretch>
                            <a:fillRect l="-495146" t="-28889" r="-143689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Kuant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39337937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07789517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4287019112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9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77564851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4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326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64987451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7305783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800200258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5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350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58423677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27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54153763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95750727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59068458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97C4853-93D6-46B6-B58C-C8452A192012}"/>
              </a:ext>
            </a:extLst>
          </p:cNvPr>
          <p:cNvSpPr txBox="1">
            <a:spLocks/>
          </p:cNvSpPr>
          <p:nvPr/>
        </p:nvSpPr>
        <p:spPr>
          <a:xfrm>
            <a:off x="3511634" y="6105339"/>
            <a:ext cx="5262284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Data Kuantisasi</a:t>
            </a:r>
          </a:p>
        </p:txBody>
      </p:sp>
    </p:spTree>
    <p:extLst>
      <p:ext uri="{BB962C8B-B14F-4D97-AF65-F5344CB8AC3E}">
        <p14:creationId xmlns:p14="http://schemas.microsoft.com/office/powerpoint/2010/main" val="2219148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DC3A2-5E5E-4337-8DFF-F3984E82D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Antarmuka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BD3208-8F2E-4C7B-95E8-978C87D288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714247" y="1493028"/>
            <a:ext cx="7947613" cy="5040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9B67122-866B-44E1-A6C3-C6E0980C42BD}"/>
              </a:ext>
            </a:extLst>
          </p:cNvPr>
          <p:cNvSpPr txBox="1">
            <a:spLocks/>
          </p:cNvSpPr>
          <p:nvPr/>
        </p:nvSpPr>
        <p:spPr>
          <a:xfrm>
            <a:off x="8863945" y="5820358"/>
            <a:ext cx="2918480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Tampilan Perangkat Lunak</a:t>
            </a:r>
          </a:p>
        </p:txBody>
      </p:sp>
    </p:spTree>
    <p:extLst>
      <p:ext uri="{BB962C8B-B14F-4D97-AF65-F5344CB8AC3E}">
        <p14:creationId xmlns:p14="http://schemas.microsoft.com/office/powerpoint/2010/main" val="862108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138F-8955-45F8-BC8B-0D5369995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d-ID" dirty="0"/>
              <a:t>Implementasi: Ekstraksi Fitur Dinamis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052C44-3F3F-4223-B1CB-329D1D3A7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27" y="1198977"/>
            <a:ext cx="9761485" cy="565902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945A8C-E364-469B-A866-03B1F6679337}"/>
              </a:ext>
            </a:extLst>
          </p:cNvPr>
          <p:cNvSpPr txBox="1">
            <a:spLocks/>
          </p:cNvSpPr>
          <p:nvPr/>
        </p:nvSpPr>
        <p:spPr>
          <a:xfrm>
            <a:off x="10009187" y="6429375"/>
            <a:ext cx="2918480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Diagram Alir</a:t>
            </a:r>
          </a:p>
        </p:txBody>
      </p:sp>
    </p:spTree>
    <p:extLst>
      <p:ext uri="{BB962C8B-B14F-4D97-AF65-F5344CB8AC3E}">
        <p14:creationId xmlns:p14="http://schemas.microsoft.com/office/powerpoint/2010/main" val="2178256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0B17C-5D54-4699-9EC0-701F524B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Ekstraksi Fitur Dinamis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F032E-4D59-49AD-8297-C0D153730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i="1" dirty="0"/>
              <a:t>Skeleton </a:t>
            </a:r>
            <a:r>
              <a:rPr lang="id-ID" sz="2800" dirty="0"/>
              <a:t>joints yang diidentifikasi: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/>
              <a:t>Telapak tangan kiri (HandLeft)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/>
              <a:t>Telapak tangan kanan (HandRight)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>
                <a:solidFill>
                  <a:srgbClr val="FF0000"/>
                </a:solidFill>
              </a:rPr>
              <a:t>Leher (Neck)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>
                <a:solidFill>
                  <a:srgbClr val="FF0000"/>
                </a:solidFill>
              </a:rPr>
              <a:t> </a:t>
            </a:r>
            <a:r>
              <a:rPr lang="id-ID" sz="2600" dirty="0">
                <a:solidFill>
                  <a:srgbClr val="FF0000"/>
                </a:solidFill>
              </a:rPr>
              <a:t>Bagian tengah tulang belakang (SpineMid)</a:t>
            </a:r>
            <a:endParaRPr lang="id-ID" sz="26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003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0B17C-5D54-4699-9EC0-701F524B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Ekstraksi Fitur Dinamis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9CDDA1-C28E-4D9B-AC44-154A610CD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127" y="1979645"/>
            <a:ext cx="4984987" cy="3777622"/>
          </a:xfrm>
        </p:spPr>
        <p:txBody>
          <a:bodyPr>
            <a:normAutofit/>
          </a:bodyPr>
          <a:lstStyle/>
          <a:p>
            <a:r>
              <a:rPr lang="id-ID" sz="2800" dirty="0">
                <a:solidFill>
                  <a:schemeClr val="tx1"/>
                </a:solidFill>
              </a:rPr>
              <a:t>Menentukan Posisi Gerakan Tangan</a:t>
            </a:r>
          </a:p>
          <a:p>
            <a:pPr marL="914400" lvl="1" indent="-514350">
              <a:buFont typeface="+mj-lt"/>
              <a:buAutoNum type="arabicPeriod"/>
            </a:pPr>
            <a:r>
              <a:rPr lang="id-ID" sz="2600" dirty="0">
                <a:solidFill>
                  <a:srgbClr val="FF0000"/>
                </a:solidFill>
              </a:rPr>
              <a:t>Leher (Neck)</a:t>
            </a:r>
          </a:p>
          <a:p>
            <a:pPr marL="914400" lvl="1" indent="-514350">
              <a:buFont typeface="+mj-lt"/>
              <a:buAutoNum type="arabicPeriod"/>
            </a:pPr>
            <a:r>
              <a:rPr lang="id-ID" sz="2600" dirty="0">
                <a:solidFill>
                  <a:srgbClr val="FF0000"/>
                </a:solidFill>
              </a:rPr>
              <a:t>Bagian tengah tulang belakang (SpineMid)</a:t>
            </a:r>
            <a:endParaRPr lang="id-ID" sz="2600" i="1" dirty="0">
              <a:solidFill>
                <a:srgbClr val="FF0000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02CE1E-92F7-457B-B678-69BCC6557A91}"/>
              </a:ext>
            </a:extLst>
          </p:cNvPr>
          <p:cNvSpPr txBox="1">
            <a:spLocks/>
          </p:cNvSpPr>
          <p:nvPr/>
        </p:nvSpPr>
        <p:spPr>
          <a:xfrm>
            <a:off x="2592925" y="6181314"/>
            <a:ext cx="4270352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Posisi Gerakan Tangan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4188F9-06A4-429B-AF9E-8C5315BE7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571" y="1730443"/>
            <a:ext cx="465772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7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AFE78-5F1D-48A2-A5C1-2C2D83A7A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Fitur Dinamis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1BB7BFD-F818-4748-8651-0AD10650E0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5360204"/>
              </p:ext>
            </p:extLst>
          </p:nvPr>
        </p:nvGraphicFramePr>
        <p:xfrm>
          <a:off x="2066664" y="1905000"/>
          <a:ext cx="7138296" cy="26003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98294">
                  <a:extLst>
                    <a:ext uri="{9D8B030D-6E8A-4147-A177-3AD203B41FA5}">
                      <a16:colId xmlns:a16="http://schemas.microsoft.com/office/drawing/2014/main" val="3657624731"/>
                    </a:ext>
                  </a:extLst>
                </a:gridCol>
                <a:gridCol w="4840002">
                  <a:extLst>
                    <a:ext uri="{9D8B030D-6E8A-4147-A177-3AD203B41FA5}">
                      <a16:colId xmlns:a16="http://schemas.microsoft.com/office/drawing/2014/main" val="1030780797"/>
                    </a:ext>
                  </a:extLst>
                </a:gridCol>
              </a:tblGrid>
              <a:tr h="5200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Skeleton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Indeks Fitur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34992416"/>
                  </a:ext>
                </a:extLst>
              </a:tr>
              <a:tr h="5200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HandLeft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1 s.d. 18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03477322"/>
                  </a:ext>
                </a:extLst>
              </a:tr>
              <a:tr h="5200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>
                          <a:effectLst/>
                        </a:rPr>
                        <a:t>HandRight</a:t>
                      </a:r>
                      <a:endParaRPr lang="id-ID" sz="3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19 s.d. 36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8903417"/>
                  </a:ext>
                </a:extLst>
              </a:tr>
              <a:tr h="5200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>
                          <a:effectLst/>
                        </a:rPr>
                        <a:t>Neck</a:t>
                      </a:r>
                      <a:endParaRPr lang="id-ID" sz="3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37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889018458"/>
                  </a:ext>
                </a:extLst>
              </a:tr>
              <a:tr h="5200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SpineMid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38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155768375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47A442-ADD8-421B-9FEB-5DB24BBF5D20}"/>
              </a:ext>
            </a:extLst>
          </p:cNvPr>
          <p:cNvSpPr txBox="1">
            <a:spLocks/>
          </p:cNvSpPr>
          <p:nvPr/>
        </p:nvSpPr>
        <p:spPr>
          <a:xfrm>
            <a:off x="5552813" y="4667833"/>
            <a:ext cx="3791211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Hasil Ekstraksi Fitur Dinamis</a:t>
            </a:r>
          </a:p>
        </p:txBody>
      </p:sp>
    </p:spTree>
    <p:extLst>
      <p:ext uri="{BB962C8B-B14F-4D97-AF65-F5344CB8AC3E}">
        <p14:creationId xmlns:p14="http://schemas.microsoft.com/office/powerpoint/2010/main" val="4046112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9A0B-3E4C-4746-8304-0649464D4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87" y="44512"/>
            <a:ext cx="8911687" cy="1280890"/>
          </a:xfrm>
        </p:spPr>
        <p:txBody>
          <a:bodyPr/>
          <a:lstStyle/>
          <a:p>
            <a:r>
              <a:rPr lang="id-ID" i="1" dirty="0"/>
              <a:t>Training</a:t>
            </a:r>
            <a:r>
              <a:rPr lang="id-ID" dirty="0"/>
              <a:t> Data</a:t>
            </a:r>
            <a:endParaRPr lang="id-ID" i="1" dirty="0"/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992D73B2-545F-463A-B7A7-FE5C37997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7873" y="2297206"/>
            <a:ext cx="8915400" cy="3777622"/>
          </a:xfrm>
        </p:spPr>
        <p:txBody>
          <a:bodyPr/>
          <a:lstStyle/>
          <a:p>
            <a:endParaRPr lang="id-ID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BBC48E33-ABE9-4D13-9FA4-1004C5AC4136}"/>
              </a:ext>
            </a:extLst>
          </p:cNvPr>
          <p:cNvPicPr/>
          <p:nvPr/>
        </p:nvPicPr>
        <p:blipFill rotWithShape="1">
          <a:blip r:embed="rId2"/>
          <a:srcRect b="3445"/>
          <a:stretch/>
        </p:blipFill>
        <p:spPr bwMode="auto">
          <a:xfrm>
            <a:off x="0" y="951729"/>
            <a:ext cx="12192000" cy="59112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4327356C-2240-4895-A15B-BB904327AFC0}"/>
              </a:ext>
            </a:extLst>
          </p:cNvPr>
          <p:cNvSpPr txBox="1">
            <a:spLocks/>
          </p:cNvSpPr>
          <p:nvPr/>
        </p:nvSpPr>
        <p:spPr>
          <a:xfrm>
            <a:off x="212887" y="6074828"/>
            <a:ext cx="2166005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Decision Tree hasil WEKA</a:t>
            </a:r>
          </a:p>
        </p:txBody>
      </p:sp>
    </p:spTree>
    <p:extLst>
      <p:ext uri="{BB962C8B-B14F-4D97-AF65-F5344CB8AC3E}">
        <p14:creationId xmlns:p14="http://schemas.microsoft.com/office/powerpoint/2010/main" val="469114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DA5E4-4C9F-4118-8A10-95F694395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Uji Coba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BCE7-2650-4D22-AD8E-0F382323D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>
            <a:normAutofit/>
          </a:bodyPr>
          <a:lstStyle/>
          <a:p>
            <a:r>
              <a:rPr lang="id-ID" sz="2800" dirty="0"/>
              <a:t>18 gerakan bahasa isyarat masing-masing gerakan dilakukan sebanyak 5x</a:t>
            </a:r>
          </a:p>
          <a:p>
            <a:r>
              <a:rPr lang="id-ID" sz="2800" dirty="0"/>
              <a:t>19 gerakan bahasa isyarat masing-masing gerakan dilakukan sebanyak 5x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d-ID" sz="2600" dirty="0"/>
              <a:t>18 gerakan bahasa isyarat dinamis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d-ID" sz="2600" dirty="0"/>
              <a:t>1 gerakan bahasa isyarat statis</a:t>
            </a:r>
          </a:p>
        </p:txBody>
      </p:sp>
    </p:spTree>
    <p:extLst>
      <p:ext uri="{BB962C8B-B14F-4D97-AF65-F5344CB8AC3E}">
        <p14:creationId xmlns:p14="http://schemas.microsoft.com/office/powerpoint/2010/main" val="423790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43AE4-8928-49E5-B3DD-FEBD6642C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Uji Coba: Skenario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67ED8-9CB4-4AA4-8963-C4204859D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Skenario A1: Pengujian oleh penulis</a:t>
            </a:r>
          </a:p>
          <a:p>
            <a:r>
              <a:rPr lang="id-ID" sz="2800" dirty="0"/>
              <a:t>Skenario A2: Pengujian oleh pengguna lain bertubuh gemuk dan pendek</a:t>
            </a:r>
          </a:p>
          <a:p>
            <a:r>
              <a:rPr lang="id-ID" sz="2800" dirty="0"/>
              <a:t>Skenario A3: Pengujian oleh pengguna lain bertubuh ideal</a:t>
            </a:r>
          </a:p>
          <a:p>
            <a:r>
              <a:rPr lang="id-ID" sz="2800" dirty="0"/>
              <a:t>Skenario B: Penambahan data gerakan statis</a:t>
            </a:r>
          </a:p>
        </p:txBody>
      </p:sp>
    </p:spTree>
    <p:extLst>
      <p:ext uri="{BB962C8B-B14F-4D97-AF65-F5344CB8AC3E}">
        <p14:creationId xmlns:p14="http://schemas.microsoft.com/office/powerpoint/2010/main" val="65039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12C84-9320-45A7-B04A-4789D6E39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Gerakan Isyarat Statis: Gang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5D5755-F90F-493C-9F70-C79A9F7F254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8006" y="1988132"/>
            <a:ext cx="3325091" cy="3581395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56C486F-48C0-480C-AEB1-09F018690686}"/>
              </a:ext>
            </a:extLst>
          </p:cNvPr>
          <p:cNvSpPr txBox="1">
            <a:spLocks/>
          </p:cNvSpPr>
          <p:nvPr/>
        </p:nvSpPr>
        <p:spPr>
          <a:xfrm>
            <a:off x="4495144" y="6051667"/>
            <a:ext cx="3810473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Font typeface="Wingdings" panose="05000000000000000000" pitchFamily="2" charset="2"/>
              <a:buChar char="v"/>
            </a:pPr>
            <a:r>
              <a:rPr lang="id-ID" sz="2000" dirty="0"/>
              <a:t>Gerakan yang mempunyai arti Gang</a:t>
            </a:r>
          </a:p>
        </p:txBody>
      </p:sp>
    </p:spTree>
    <p:extLst>
      <p:ext uri="{BB962C8B-B14F-4D97-AF65-F5344CB8AC3E}">
        <p14:creationId xmlns:p14="http://schemas.microsoft.com/office/powerpoint/2010/main" val="3551586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6A8D-1238-4BF0-952B-2B52318DF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Bahasa Isyarat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1155C-E77A-4BA0-9C88-FDF6165BD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Media komunikasi</a:t>
            </a:r>
          </a:p>
          <a:p>
            <a:r>
              <a:rPr lang="id-ID" sz="2800" dirty="0"/>
              <a:t>Mengacu pada Sistem Isyarat Bahasa Indonesia (SIBI)</a:t>
            </a:r>
          </a:p>
          <a:p>
            <a:r>
              <a:rPr lang="id-ID" sz="2800" dirty="0"/>
              <a:t>Terdiri dari dua kategori: statis dan dinamis</a:t>
            </a:r>
          </a:p>
        </p:txBody>
      </p:sp>
    </p:spTree>
    <p:extLst>
      <p:ext uri="{BB962C8B-B14F-4D97-AF65-F5344CB8AC3E}">
        <p14:creationId xmlns:p14="http://schemas.microsoft.com/office/powerpoint/2010/main" val="272700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979B9-F811-4F05-AAA2-F94D19E99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Testing Kinect">
            <a:hlinkClick r:id="" action="ppaction://media"/>
            <a:extLst>
              <a:ext uri="{FF2B5EF4-FFF2-40B4-BE49-F238E27FC236}">
                <a16:creationId xmlns:a16="http://schemas.microsoft.com/office/drawing/2014/main" id="{6B4F0853-15B5-4371-8601-CF003D43DD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1679" cy="6858000"/>
          </a:xfrm>
        </p:spPr>
      </p:pic>
    </p:spTree>
    <p:extLst>
      <p:ext uri="{BB962C8B-B14F-4D97-AF65-F5344CB8AC3E}">
        <p14:creationId xmlns:p14="http://schemas.microsoft.com/office/powerpoint/2010/main" val="3780933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92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132921" y="3187343"/>
            <a:ext cx="1105119" cy="506624"/>
          </a:xfrm>
          <a:custGeom>
            <a:avLst/>
            <a:gdLst>
              <a:gd name="connsiteX0" fmla="*/ 0 w 1105119"/>
              <a:gd name="connsiteY0" fmla="*/ 506624 h 506624"/>
              <a:gd name="connsiteX1" fmla="*/ 759132 w 1105119"/>
              <a:gd name="connsiteY1" fmla="*/ 505572 h 506624"/>
              <a:gd name="connsiteX2" fmla="*/ 849827 w 1105119"/>
              <a:gd name="connsiteY2" fmla="*/ 505572 h 506624"/>
              <a:gd name="connsiteX3" fmla="*/ 864083 w 1105119"/>
              <a:gd name="connsiteY3" fmla="*/ 500804 h 506624"/>
              <a:gd name="connsiteX4" fmla="*/ 869065 w 1105119"/>
              <a:gd name="connsiteY4" fmla="*/ 496035 h 506624"/>
              <a:gd name="connsiteX5" fmla="*/ 1098034 w 1105119"/>
              <a:gd name="connsiteY5" fmla="*/ 267092 h 506624"/>
              <a:gd name="connsiteX6" fmla="*/ 1098034 w 1105119"/>
              <a:gd name="connsiteY6" fmla="*/ 238480 h 506624"/>
              <a:gd name="connsiteX7" fmla="*/ 869065 w 1105119"/>
              <a:gd name="connsiteY7" fmla="*/ 9537 h 506624"/>
              <a:gd name="connsiteX8" fmla="*/ 864083 w 1105119"/>
              <a:gd name="connsiteY8" fmla="*/ 4769 h 506624"/>
              <a:gd name="connsiteX9" fmla="*/ 849827 w 1105119"/>
              <a:gd name="connsiteY9" fmla="*/ 0 h 506624"/>
              <a:gd name="connsiteX10" fmla="*/ 759132 w 1105119"/>
              <a:gd name="connsiteY10" fmla="*/ 0 h 506624"/>
              <a:gd name="connsiteX11" fmla="*/ 0 w 1105119"/>
              <a:gd name="connsiteY11" fmla="*/ 2157 h 50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5119" h="506624">
                <a:moveTo>
                  <a:pt x="0" y="506624"/>
                </a:moveTo>
                <a:lnTo>
                  <a:pt x="759132" y="505572"/>
                </a:lnTo>
                <a:lnTo>
                  <a:pt x="849827" y="505572"/>
                </a:lnTo>
                <a:cubicBezTo>
                  <a:pt x="854636" y="505572"/>
                  <a:pt x="859446" y="500804"/>
                  <a:pt x="864083" y="500804"/>
                </a:cubicBezTo>
                <a:cubicBezTo>
                  <a:pt x="864083" y="496035"/>
                  <a:pt x="869065" y="496035"/>
                  <a:pt x="869065" y="496035"/>
                </a:cubicBezTo>
                <a:lnTo>
                  <a:pt x="1098034" y="267092"/>
                </a:lnTo>
                <a:cubicBezTo>
                  <a:pt x="1107481" y="257555"/>
                  <a:pt x="1107481" y="248018"/>
                  <a:pt x="1098034" y="238480"/>
                </a:cubicBezTo>
                <a:lnTo>
                  <a:pt x="869065" y="9537"/>
                </a:lnTo>
                <a:cubicBezTo>
                  <a:pt x="867519" y="7914"/>
                  <a:pt x="865629" y="6392"/>
                  <a:pt x="864083" y="4769"/>
                </a:cubicBezTo>
                <a:cubicBezTo>
                  <a:pt x="859446" y="0"/>
                  <a:pt x="854636" y="0"/>
                  <a:pt x="849827" y="0"/>
                </a:cubicBezTo>
                <a:lnTo>
                  <a:pt x="759132" y="0"/>
                </a:lnTo>
                <a:lnTo>
                  <a:pt x="0" y="2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18EE8A-3CB0-470C-8282-E74E3CE17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2813" y="3101093"/>
            <a:ext cx="2454052" cy="3029344"/>
          </a:xfrm>
        </p:spPr>
        <p:txBody>
          <a:bodyPr>
            <a:normAutofit/>
          </a:bodyPr>
          <a:lstStyle/>
          <a:p>
            <a:r>
              <a:rPr lang="id-ID" sz="3200" dirty="0">
                <a:solidFill>
                  <a:schemeClr val="bg1"/>
                </a:solidFill>
              </a:rPr>
              <a:t>Uji Coba</a:t>
            </a:r>
            <a:br>
              <a:rPr lang="id-ID" sz="3200" dirty="0">
                <a:solidFill>
                  <a:schemeClr val="bg1"/>
                </a:solidFill>
              </a:rPr>
            </a:br>
            <a:r>
              <a:rPr lang="id-ID" sz="3200" dirty="0">
                <a:solidFill>
                  <a:schemeClr val="bg1"/>
                </a:solidFill>
              </a:rPr>
              <a:t>Rata-rata</a:t>
            </a:r>
            <a:br>
              <a:rPr lang="id-ID" sz="3200" dirty="0">
                <a:solidFill>
                  <a:schemeClr val="bg1"/>
                </a:solidFill>
              </a:rPr>
            </a:br>
            <a:r>
              <a:rPr lang="id-ID" sz="3200" dirty="0">
                <a:solidFill>
                  <a:schemeClr val="bg1"/>
                </a:solidFill>
              </a:rPr>
              <a:t>82,9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121BFE8-F926-4BE8-ACCB-B699C82851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1832242"/>
              </p:ext>
            </p:extLst>
          </p:nvPr>
        </p:nvGraphicFramePr>
        <p:xfrm>
          <a:off x="616444" y="641551"/>
          <a:ext cx="6832212" cy="52647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682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C8CE5-2F0C-4B21-986C-B9FD8074A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Gerakan yang Mempunyai Kemiripan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7A7A01-5241-42D7-8BC0-2FDF1764CF2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5738" y="1717961"/>
            <a:ext cx="5207889" cy="478259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68248B-9495-4B02-AA32-6E58006CD890}"/>
              </a:ext>
            </a:extLst>
          </p:cNvPr>
          <p:cNvSpPr txBox="1">
            <a:spLocks/>
          </p:cNvSpPr>
          <p:nvPr/>
        </p:nvSpPr>
        <p:spPr>
          <a:xfrm>
            <a:off x="455158" y="5823865"/>
            <a:ext cx="3810473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Font typeface="Wingdings" panose="05000000000000000000" pitchFamily="2" charset="2"/>
              <a:buChar char="v"/>
            </a:pPr>
            <a:endParaRPr lang="id-ID" sz="2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25D3E9A-F186-427D-8A71-B438877C1BF1}"/>
              </a:ext>
            </a:extLst>
          </p:cNvPr>
          <p:cNvSpPr txBox="1">
            <a:spLocks/>
          </p:cNvSpPr>
          <p:nvPr/>
        </p:nvSpPr>
        <p:spPr>
          <a:xfrm>
            <a:off x="497926" y="5882055"/>
            <a:ext cx="3810473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Font typeface="Wingdings" panose="05000000000000000000" pitchFamily="2" charset="2"/>
              <a:buChar char="v"/>
            </a:pPr>
            <a:r>
              <a:rPr lang="id-ID" sz="2000" dirty="0"/>
              <a:t>Gerakan yang mempunyai kemiripan</a:t>
            </a:r>
          </a:p>
        </p:txBody>
      </p:sp>
    </p:spTree>
    <p:extLst>
      <p:ext uri="{BB962C8B-B14F-4D97-AF65-F5344CB8AC3E}">
        <p14:creationId xmlns:p14="http://schemas.microsoft.com/office/powerpoint/2010/main" val="1667607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E462E-EE72-4FFC-A408-8BB81CFF0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Kesimpulan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52281-3AA1-441B-A93F-82502CEEE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d-ID" sz="2800" dirty="0"/>
              <a:t>Fitur Dinamis: 38 Fitur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1 s.d. 18: ekstraksi fitur tangan kiri (HandLeft)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19 s.d. 36: ekstraksi fitur tangan kanan (HandRight)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37: posisi tangan kiri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38: posisi tangan kanan</a:t>
            </a:r>
          </a:p>
          <a:p>
            <a:pPr lvl="0"/>
            <a:r>
              <a:rPr lang="id-ID" sz="2800" dirty="0"/>
              <a:t>Identifikasi posisi gerakan yang dilakukan ketika melakukan </a:t>
            </a:r>
            <a:r>
              <a:rPr lang="id-ID" sz="2800" i="1" dirty="0"/>
              <a:t>training</a:t>
            </a:r>
            <a:r>
              <a:rPr lang="id-ID" sz="2800" dirty="0"/>
              <a:t> dan </a:t>
            </a:r>
            <a:r>
              <a:rPr lang="id-ID" sz="2800" i="1" dirty="0"/>
              <a:t>testing </a:t>
            </a:r>
            <a:r>
              <a:rPr lang="id-ID" sz="2800" dirty="0"/>
              <a:t>data sangat berpengaruh terhadap akurasi klasifikasi fitur dinamis</a:t>
            </a:r>
          </a:p>
        </p:txBody>
      </p:sp>
    </p:spTree>
    <p:extLst>
      <p:ext uri="{BB962C8B-B14F-4D97-AF65-F5344CB8AC3E}">
        <p14:creationId xmlns:p14="http://schemas.microsoft.com/office/powerpoint/2010/main" val="3553756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9CE9F-F878-4FC3-B941-91BE6C992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Kesimpulan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3D2C0-A0F7-4C3F-939C-AD9E920CC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id-ID" sz="2800" dirty="0"/>
              <a:t>Akurasi rata-rata yang didapat 82,9%.</a:t>
            </a:r>
          </a:p>
          <a:p>
            <a:pPr lvl="0"/>
            <a:r>
              <a:rPr lang="id-ID" sz="2800" dirty="0"/>
              <a:t>Fitur dinamis juga dapat mendeteksi bahasa isyarat statis</a:t>
            </a:r>
          </a:p>
        </p:txBody>
      </p:sp>
    </p:spTree>
    <p:extLst>
      <p:ext uri="{BB962C8B-B14F-4D97-AF65-F5344CB8AC3E}">
        <p14:creationId xmlns:p14="http://schemas.microsoft.com/office/powerpoint/2010/main" val="2854010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E5849-FFF1-46CD-BC4D-72E144E53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Saran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1AF76-2153-4F10-9385-8F6B892AE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>
            <a:normAutofit/>
          </a:bodyPr>
          <a:lstStyle/>
          <a:p>
            <a:pPr lvl="0"/>
            <a:r>
              <a:rPr lang="id-ID" sz="2400" dirty="0"/>
              <a:t>Data </a:t>
            </a:r>
            <a:r>
              <a:rPr lang="id-ID" sz="2400" i="1" dirty="0"/>
              <a:t>training</a:t>
            </a:r>
            <a:r>
              <a:rPr lang="id-ID" sz="2400" dirty="0"/>
              <a:t> dengan banyak pengguna</a:t>
            </a:r>
          </a:p>
          <a:p>
            <a:pPr lvl="0"/>
            <a:r>
              <a:rPr lang="id-ID" sz="2400" dirty="0"/>
              <a:t>Tidak hanya mendeteksi telapak tangan saja</a:t>
            </a:r>
          </a:p>
          <a:p>
            <a:pPr lvl="0"/>
            <a:r>
              <a:rPr lang="id-ID" sz="2400" dirty="0"/>
              <a:t>Menggunakan/membuat </a:t>
            </a:r>
            <a:r>
              <a:rPr lang="id-ID" sz="2400" i="1" dirty="0"/>
              <a:t>classifier </a:t>
            </a:r>
            <a:r>
              <a:rPr lang="id-ID" sz="2400" dirty="0"/>
              <a:t>lain guna mendapatkan hasil prediksi gerakan bahasa isyarat yang lebih baik</a:t>
            </a:r>
          </a:p>
          <a:p>
            <a:pPr lvl="0"/>
            <a:r>
              <a:rPr lang="id-ID" sz="2400" dirty="0"/>
              <a:t>Menambah </a:t>
            </a:r>
            <a:r>
              <a:rPr lang="id-ID" sz="2400" i="1" dirty="0"/>
              <a:t>threshold</a:t>
            </a:r>
            <a:r>
              <a:rPr lang="id-ID" sz="2400" dirty="0"/>
              <a:t> dalam kalkulasi koordinat</a:t>
            </a:r>
          </a:p>
          <a:p>
            <a:pPr lvl="0"/>
            <a:r>
              <a:rPr lang="id-ID" sz="2400" dirty="0"/>
              <a:t>Tidak hanya sebatas 40 data/</a:t>
            </a:r>
            <a:r>
              <a:rPr lang="id-ID" sz="2400" i="1" dirty="0"/>
              <a:t>frame </a:t>
            </a:r>
            <a:r>
              <a:rPr lang="id-ID" sz="2400" dirty="0"/>
              <a:t>dalam satu kali identifikasi gerakan</a:t>
            </a:r>
          </a:p>
        </p:txBody>
      </p:sp>
    </p:spTree>
    <p:extLst>
      <p:ext uri="{BB962C8B-B14F-4D97-AF65-F5344CB8AC3E}">
        <p14:creationId xmlns:p14="http://schemas.microsoft.com/office/powerpoint/2010/main" val="804549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666EF-1407-45A3-BC7C-7BB250C05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Terima Kasih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7CB8B-744E-421F-83E6-149137D67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59737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01539-6014-44FB-A9E7-A179211C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Bahasa Isyarat Statis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EA6B07-5FF1-45E5-98AB-995C2CBB27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2397" y="1406240"/>
            <a:ext cx="7014679" cy="512756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BB1F5F-049D-4961-A4D6-A55DB27DF1ED}"/>
              </a:ext>
            </a:extLst>
          </p:cNvPr>
          <p:cNvSpPr txBox="1">
            <a:spLocks/>
          </p:cNvSpPr>
          <p:nvPr/>
        </p:nvSpPr>
        <p:spPr>
          <a:xfrm>
            <a:off x="8790304" y="5023332"/>
            <a:ext cx="2714308" cy="17216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d-ID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Tampilan Tugas Akhir Yohanes Aditya Sutanto</a:t>
            </a:r>
          </a:p>
        </p:txBody>
      </p:sp>
    </p:spTree>
    <p:extLst>
      <p:ext uri="{BB962C8B-B14F-4D97-AF65-F5344CB8AC3E}">
        <p14:creationId xmlns:p14="http://schemas.microsoft.com/office/powerpoint/2010/main" val="95561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7C0B8-281D-4D37-AA5E-15AD58431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Rumusan Masalah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E2328-E741-464D-871F-F068A6BE1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Bagaimana mengekstraksi fitur dinamis pada gerakan tangan dalam mendeteksi bahasa isyarat?</a:t>
            </a:r>
          </a:p>
          <a:p>
            <a:r>
              <a:rPr lang="id-ID" sz="2800" dirty="0"/>
              <a:t>Bagaimana menggunakan hasil klasifikasi gerakan tangan untuk mendeteksi bahasa isyarat?</a:t>
            </a:r>
          </a:p>
        </p:txBody>
      </p:sp>
    </p:spTree>
    <p:extLst>
      <p:ext uri="{BB962C8B-B14F-4D97-AF65-F5344CB8AC3E}">
        <p14:creationId xmlns:p14="http://schemas.microsoft.com/office/powerpoint/2010/main" val="3607614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5435B-9FFA-44A3-8188-BE22F385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Tujuan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08976-E332-4B56-8984-FE2D807DC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Mengekstraksi fitur dinamis pada gerakan tangan menggunakan Kinect 2.0 untuk mengenali bahasa isyarat Indonesia</a:t>
            </a:r>
          </a:p>
        </p:txBody>
      </p:sp>
    </p:spTree>
    <p:extLst>
      <p:ext uri="{BB962C8B-B14F-4D97-AF65-F5344CB8AC3E}">
        <p14:creationId xmlns:p14="http://schemas.microsoft.com/office/powerpoint/2010/main" val="130773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5435B-9FFA-44A3-8188-BE22F385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Manfaat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08976-E332-4B56-8984-FE2D807DC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Jembatan komunikasi antara orang berkebutuhan khusus (tuna rungu dan tuna wicara) dengan orang normal</a:t>
            </a:r>
          </a:p>
        </p:txBody>
      </p:sp>
    </p:spTree>
    <p:extLst>
      <p:ext uri="{BB962C8B-B14F-4D97-AF65-F5344CB8AC3E}">
        <p14:creationId xmlns:p14="http://schemas.microsoft.com/office/powerpoint/2010/main" val="2857545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18787D-FD31-459A-9353-91EFCAF11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369" y="0"/>
            <a:ext cx="5565393" cy="6858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448EA4-D7A5-49CF-9FE6-38FCE2C50326}"/>
              </a:ext>
            </a:extLst>
          </p:cNvPr>
          <p:cNvSpPr txBox="1">
            <a:spLocks/>
          </p:cNvSpPr>
          <p:nvPr/>
        </p:nvSpPr>
        <p:spPr>
          <a:xfrm>
            <a:off x="8412641" y="5853059"/>
            <a:ext cx="3457933" cy="1395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d-ID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Kondisi di lapangan</a:t>
            </a:r>
          </a:p>
        </p:txBody>
      </p:sp>
    </p:spTree>
    <p:extLst>
      <p:ext uri="{BB962C8B-B14F-4D97-AF65-F5344CB8AC3E}">
        <p14:creationId xmlns:p14="http://schemas.microsoft.com/office/powerpoint/2010/main" val="3063880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C591-1AF1-4BD7-ADFF-1BE2F9C54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d-ID" dirty="0"/>
              <a:t>Gerakan Bahasa Isyarat Dinamis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3C71D7-D84C-41D7-83B7-5C32F1FF7E8E}"/>
              </a:ext>
            </a:extLst>
          </p:cNvPr>
          <p:cNvPicPr/>
          <p:nvPr/>
        </p:nvPicPr>
        <p:blipFill rotWithShape="1">
          <a:blip r:embed="rId2"/>
          <a:srcRect b="37102"/>
          <a:stretch/>
        </p:blipFill>
        <p:spPr>
          <a:xfrm>
            <a:off x="482505" y="1829332"/>
            <a:ext cx="5721071" cy="44907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B1E8B1-9145-46D9-914B-945340439D01}"/>
              </a:ext>
            </a:extLst>
          </p:cNvPr>
          <p:cNvPicPr/>
          <p:nvPr/>
        </p:nvPicPr>
        <p:blipFill rotWithShape="1">
          <a:blip r:embed="rId2"/>
          <a:srcRect t="62327"/>
          <a:stretch/>
        </p:blipFill>
        <p:spPr>
          <a:xfrm>
            <a:off x="6517340" y="1829331"/>
            <a:ext cx="5262284" cy="277852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6B900A-B9A5-4DDA-AEC1-B6997772B74B}"/>
              </a:ext>
            </a:extLst>
          </p:cNvPr>
          <p:cNvSpPr txBox="1">
            <a:spLocks/>
          </p:cNvSpPr>
          <p:nvPr/>
        </p:nvSpPr>
        <p:spPr>
          <a:xfrm>
            <a:off x="6517340" y="5136394"/>
            <a:ext cx="5262284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Bahasa Isyarat yang Digunakan</a:t>
            </a:r>
          </a:p>
        </p:txBody>
      </p:sp>
    </p:spTree>
    <p:extLst>
      <p:ext uri="{BB962C8B-B14F-4D97-AF65-F5344CB8AC3E}">
        <p14:creationId xmlns:p14="http://schemas.microsoft.com/office/powerpoint/2010/main" val="3445432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EBD3-46BC-4954-BA62-6B6B0364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Ekstraksi Fitur Dinamis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4D7730-84D3-4B57-8F83-62574641E8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89212" y="1302334"/>
                <a:ext cx="8915400" cy="3777622"/>
              </a:xfrm>
            </p:spPr>
            <p:txBody>
              <a:bodyPr>
                <a:normAutofit/>
              </a:bodyPr>
              <a:lstStyle/>
              <a:p>
                <a:r>
                  <a:rPr lang="id-ID" sz="2800" dirty="0"/>
                  <a:t>Bagian tubuh </a:t>
                </a:r>
                <a:r>
                  <a:rPr lang="id-ID" sz="2800" dirty="0">
                    <a:sym typeface="Wingdings" panose="05000000000000000000" pitchFamily="2" charset="2"/>
                  </a:rPr>
                  <a:t></a:t>
                </a:r>
                <a:r>
                  <a:rPr lang="id-ID" sz="2800" dirty="0"/>
                  <a:t> Bidang X0Y</a:t>
                </a:r>
              </a:p>
              <a:p>
                <a:r>
                  <a:rPr lang="id-ID" sz="2800" dirty="0"/>
                  <a:t>Orientasi sudut mutlak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d-ID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∈(0, 360°)</m:t>
                    </m:r>
                  </m:oMath>
                </a14:m>
                <a:endParaRPr lang="id-ID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4D7730-84D3-4B57-8F83-62574641E8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89212" y="1302334"/>
                <a:ext cx="8915400" cy="3777622"/>
              </a:xfrm>
              <a:blipFill>
                <a:blip r:embed="rId2"/>
                <a:stretch>
                  <a:fillRect l="-1300" t="-1777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387DCEA-708B-4FF5-96D7-5D06E7B13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2513827"/>
            <a:ext cx="6953799" cy="283715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731D702-36D9-4E2C-9B9A-CFD2FB50A538}"/>
              </a:ext>
            </a:extLst>
          </p:cNvPr>
          <p:cNvSpPr txBox="1">
            <a:spLocks/>
          </p:cNvSpPr>
          <p:nvPr/>
        </p:nvSpPr>
        <p:spPr>
          <a:xfrm>
            <a:off x="2589211" y="5605647"/>
            <a:ext cx="8682847" cy="3116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dirty="0"/>
              <a:t>Supria</a:t>
            </a:r>
            <a:r>
              <a:rPr lang="en-US" dirty="0"/>
              <a:t>. 201</a:t>
            </a:r>
            <a:r>
              <a:rPr lang="id-ID" dirty="0"/>
              <a:t>6</a:t>
            </a:r>
            <a:r>
              <a:rPr lang="en-US" dirty="0"/>
              <a:t>. “</a:t>
            </a:r>
            <a:r>
              <a:rPr lang="id-ID" dirty="0"/>
              <a:t>Pengenalan Bahasa Isyarat SIBI Menggunakan Fitur Statis dan Fitur Dinamis Leap Motion Controller Berbasis RB-LGCNN</a:t>
            </a:r>
            <a:r>
              <a:rPr lang="en-US" dirty="0"/>
              <a:t>". </a:t>
            </a:r>
            <a:r>
              <a:rPr lang="id-ID" dirty="0"/>
              <a:t>Surabaya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1538784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390</TotalTime>
  <Words>608</Words>
  <Application>Microsoft Office PowerPoint</Application>
  <PresentationFormat>Widescreen</PresentationFormat>
  <Paragraphs>170</Paragraphs>
  <Slides>26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Cambria Math</vt:lpstr>
      <vt:lpstr>Century Gothic</vt:lpstr>
      <vt:lpstr>Times New Roman</vt:lpstr>
      <vt:lpstr>Wingdings</vt:lpstr>
      <vt:lpstr>Wingdings 3</vt:lpstr>
      <vt:lpstr>Wisp</vt:lpstr>
      <vt:lpstr>EKSTRAKSI FITUR DINAMIS PADA GERAKAN TANGAN MENGGUNAKAN KINECT 2.0 UNTUK MENGENALI  BAHASA ISYARAT INDONESIA</vt:lpstr>
      <vt:lpstr>Bahasa Isyarat</vt:lpstr>
      <vt:lpstr>Bahasa Isyarat Statis</vt:lpstr>
      <vt:lpstr>Rumusan Masalah</vt:lpstr>
      <vt:lpstr>Tujuan</vt:lpstr>
      <vt:lpstr>Manfaat</vt:lpstr>
      <vt:lpstr>PowerPoint Presentation</vt:lpstr>
      <vt:lpstr>Gerakan Bahasa Isyarat Dinamis</vt:lpstr>
      <vt:lpstr>Ekstraksi Fitur Dinamis</vt:lpstr>
      <vt:lpstr>Ekstraksi Fitur Dinamis</vt:lpstr>
      <vt:lpstr>Implementasi: Antarmuka</vt:lpstr>
      <vt:lpstr>Implementasi: Ekstraksi Fitur Dinamis</vt:lpstr>
      <vt:lpstr>Implementasi: Ekstraksi Fitur Dinamis</vt:lpstr>
      <vt:lpstr>Implementasi: Ekstraksi Fitur Dinamis</vt:lpstr>
      <vt:lpstr>Implementasi: Fitur Dinamis</vt:lpstr>
      <vt:lpstr>Training Data</vt:lpstr>
      <vt:lpstr>Uji Coba</vt:lpstr>
      <vt:lpstr>Uji Coba: Skenario</vt:lpstr>
      <vt:lpstr>Gerakan Isyarat Statis: Gang</vt:lpstr>
      <vt:lpstr>PowerPoint Presentation</vt:lpstr>
      <vt:lpstr>Uji Coba Rata-rata 82,9</vt:lpstr>
      <vt:lpstr>Gerakan yang Mempunyai Kemiripan</vt:lpstr>
      <vt:lpstr>Kesimpulan</vt:lpstr>
      <vt:lpstr>Kesimpulan (2)</vt:lpstr>
      <vt:lpstr>Saran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EKSTRAKSI FITUR DINAMIS PADA GERAKAN TANGAN MENGGUNAKAN KINECT 2.0 UNTUK MENGENALI BAHASA ISYARAT INDONESIA</dc:title>
  <dc:creator>Nugyasa</dc:creator>
  <cp:lastModifiedBy>Nugyasa</cp:lastModifiedBy>
  <cp:revision>127</cp:revision>
  <dcterms:created xsi:type="dcterms:W3CDTF">2017-06-10T13:16:37Z</dcterms:created>
  <dcterms:modified xsi:type="dcterms:W3CDTF">2017-06-12T05:12:12Z</dcterms:modified>
</cp:coreProperties>
</file>

<file path=docProps/thumbnail.jpeg>
</file>